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9" r:id="rId6"/>
    <p:sldId id="257" r:id="rId7"/>
    <p:sldId id="258" r:id="rId8"/>
    <p:sldId id="261" r:id="rId9"/>
    <p:sldId id="267" r:id="rId10"/>
    <p:sldId id="262" r:id="rId11"/>
    <p:sldId id="265" r:id="rId12"/>
    <p:sldId id="266" r:id="rId13"/>
    <p:sldId id="263" r:id="rId14"/>
    <p:sldId id="26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0DEC0F-D630-8A1F-9C62-4C8CC0CCF8DB}" v="1" dt="2024-05-14T08:28:16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053" autoAdjust="0"/>
  </p:normalViewPr>
  <p:slideViewPr>
    <p:cSldViewPr snapToGrid="0">
      <p:cViewPr varScale="1">
        <p:scale>
          <a:sx n="72" d="100"/>
          <a:sy n="72" d="100"/>
        </p:scale>
        <p:origin x="110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Plummer" userId="a64749d7-2105-4f58-affd-532d09ecc7d7" providerId="ADAL" clId="{7598E7DB-AC0D-4329-8E82-24F39864EA92}"/>
    <pc:docChg chg="custSel addSld modSld sldOrd">
      <pc:chgData name="Ben Plummer" userId="a64749d7-2105-4f58-affd-532d09ecc7d7" providerId="ADAL" clId="{7598E7DB-AC0D-4329-8E82-24F39864EA92}" dt="2024-03-28T16:14:48.071" v="993" actId="20577"/>
      <pc:docMkLst>
        <pc:docMk/>
      </pc:docMkLst>
      <pc:sldChg chg="modSp mod ord">
        <pc:chgData name="Ben Plummer" userId="a64749d7-2105-4f58-affd-532d09ecc7d7" providerId="ADAL" clId="{7598E7DB-AC0D-4329-8E82-24F39864EA92}" dt="2024-03-28T16:05:56.159" v="179" actId="20577"/>
        <pc:sldMkLst>
          <pc:docMk/>
          <pc:sldMk cId="2282689513" sldId="262"/>
        </pc:sldMkLst>
        <pc:spChg chg="mod">
          <ac:chgData name="Ben Plummer" userId="a64749d7-2105-4f58-affd-532d09ecc7d7" providerId="ADAL" clId="{7598E7DB-AC0D-4329-8E82-24F39864EA92}" dt="2024-03-28T16:05:56.159" v="179" actId="20577"/>
          <ac:spMkLst>
            <pc:docMk/>
            <pc:sldMk cId="2282689513" sldId="262"/>
            <ac:spMk id="3" creationId="{C345D56D-7F36-4ECF-33D2-E25E396CA61C}"/>
          </ac:spMkLst>
        </pc:spChg>
      </pc:sldChg>
      <pc:sldChg chg="modSp mod">
        <pc:chgData name="Ben Plummer" userId="a64749d7-2105-4f58-affd-532d09ecc7d7" providerId="ADAL" clId="{7598E7DB-AC0D-4329-8E82-24F39864EA92}" dt="2024-03-28T16:14:48.071" v="993" actId="20577"/>
        <pc:sldMkLst>
          <pc:docMk/>
          <pc:sldMk cId="305320044" sldId="263"/>
        </pc:sldMkLst>
        <pc:spChg chg="mod">
          <ac:chgData name="Ben Plummer" userId="a64749d7-2105-4f58-affd-532d09ecc7d7" providerId="ADAL" clId="{7598E7DB-AC0D-4329-8E82-24F39864EA92}" dt="2024-03-28T16:14:48.071" v="993" actId="20577"/>
          <ac:spMkLst>
            <pc:docMk/>
            <pc:sldMk cId="305320044" sldId="263"/>
            <ac:spMk id="3" creationId="{B79BDED4-3694-CE5C-62F3-1013AD855467}"/>
          </ac:spMkLst>
        </pc:spChg>
      </pc:sldChg>
      <pc:sldChg chg="addSp modSp new mod setBg">
        <pc:chgData name="Ben Plummer" userId="a64749d7-2105-4f58-affd-532d09ecc7d7" providerId="ADAL" clId="{7598E7DB-AC0D-4329-8E82-24F39864EA92}" dt="2024-03-28T16:08:32.205" v="528" actId="14100"/>
        <pc:sldMkLst>
          <pc:docMk/>
          <pc:sldMk cId="2445154729" sldId="265"/>
        </pc:sldMkLst>
        <pc:spChg chg="mod">
          <ac:chgData name="Ben Plummer" userId="a64749d7-2105-4f58-affd-532d09ecc7d7" providerId="ADAL" clId="{7598E7DB-AC0D-4329-8E82-24F39864EA92}" dt="2024-03-28T16:04:34.563" v="21" actId="20577"/>
          <ac:spMkLst>
            <pc:docMk/>
            <pc:sldMk cId="2445154729" sldId="265"/>
            <ac:spMk id="2" creationId="{E6CC564C-36BE-F8D6-E30D-2786903994C7}"/>
          </ac:spMkLst>
        </pc:spChg>
        <pc:spChg chg="mod">
          <ac:chgData name="Ben Plummer" userId="a64749d7-2105-4f58-affd-532d09ecc7d7" providerId="ADAL" clId="{7598E7DB-AC0D-4329-8E82-24F39864EA92}" dt="2024-03-28T16:08:32.205" v="528" actId="14100"/>
          <ac:spMkLst>
            <pc:docMk/>
            <pc:sldMk cId="2445154729" sldId="265"/>
            <ac:spMk id="3" creationId="{7D29CEF8-31F8-0D4A-7266-DD8010884D0F}"/>
          </ac:spMkLst>
        </pc:spChg>
        <pc:spChg chg="add">
          <ac:chgData name="Ben Plummer" userId="a64749d7-2105-4f58-affd-532d09ecc7d7" providerId="ADAL" clId="{7598E7DB-AC0D-4329-8E82-24F39864EA92}" dt="2024-03-28T16:04:23.781" v="1" actId="26606"/>
          <ac:spMkLst>
            <pc:docMk/>
            <pc:sldMk cId="2445154729" sldId="265"/>
            <ac:spMk id="8" creationId="{907EF6B7-1338-4443-8C46-6A318D952DFD}"/>
          </ac:spMkLst>
        </pc:spChg>
        <pc:spChg chg="add">
          <ac:chgData name="Ben Plummer" userId="a64749d7-2105-4f58-affd-532d09ecc7d7" providerId="ADAL" clId="{7598E7DB-AC0D-4329-8E82-24F39864EA92}" dt="2024-03-28T16:04:23.781" v="1" actId="26606"/>
          <ac:spMkLst>
            <pc:docMk/>
            <pc:sldMk cId="2445154729" sldId="265"/>
            <ac:spMk id="10" creationId="{DAAE4CDD-124C-4DCF-9584-B6033B545DD5}"/>
          </ac:spMkLst>
        </pc:spChg>
        <pc:spChg chg="add">
          <ac:chgData name="Ben Plummer" userId="a64749d7-2105-4f58-affd-532d09ecc7d7" providerId="ADAL" clId="{7598E7DB-AC0D-4329-8E82-24F39864EA92}" dt="2024-03-28T16:04:23.781" v="1" actId="26606"/>
          <ac:spMkLst>
            <pc:docMk/>
            <pc:sldMk cId="2445154729" sldId="265"/>
            <ac:spMk id="12" creationId="{081E4A58-353D-44AE-B2FC-2A74E2E400F7}"/>
          </ac:spMkLst>
        </pc:spChg>
      </pc:sldChg>
      <pc:sldChg chg="addSp modSp new mod setBg">
        <pc:chgData name="Ben Plummer" userId="a64749d7-2105-4f58-affd-532d09ecc7d7" providerId="ADAL" clId="{7598E7DB-AC0D-4329-8E82-24F39864EA92}" dt="2024-03-28T16:14:20.534" v="939" actId="20577"/>
        <pc:sldMkLst>
          <pc:docMk/>
          <pc:sldMk cId="2479445013" sldId="266"/>
        </pc:sldMkLst>
        <pc:spChg chg="mod">
          <ac:chgData name="Ben Plummer" userId="a64749d7-2105-4f58-affd-532d09ecc7d7" providerId="ADAL" clId="{7598E7DB-AC0D-4329-8E82-24F39864EA92}" dt="2024-03-28T16:10:46.283" v="541" actId="20577"/>
          <ac:spMkLst>
            <pc:docMk/>
            <pc:sldMk cId="2479445013" sldId="266"/>
            <ac:spMk id="2" creationId="{73181AE8-A6B2-8C36-2525-9D693AA4757D}"/>
          </ac:spMkLst>
        </pc:spChg>
        <pc:spChg chg="mod">
          <ac:chgData name="Ben Plummer" userId="a64749d7-2105-4f58-affd-532d09ecc7d7" providerId="ADAL" clId="{7598E7DB-AC0D-4329-8E82-24F39864EA92}" dt="2024-03-28T16:14:20.534" v="939" actId="20577"/>
          <ac:spMkLst>
            <pc:docMk/>
            <pc:sldMk cId="2479445013" sldId="266"/>
            <ac:spMk id="3" creationId="{43FCDB7C-D3C5-EA5F-2C7B-70F8BACEF004}"/>
          </ac:spMkLst>
        </pc:spChg>
        <pc:spChg chg="add">
          <ac:chgData name="Ben Plummer" userId="a64749d7-2105-4f58-affd-532d09ecc7d7" providerId="ADAL" clId="{7598E7DB-AC0D-4329-8E82-24F39864EA92}" dt="2024-03-28T16:10:43.265" v="530" actId="26606"/>
          <ac:spMkLst>
            <pc:docMk/>
            <pc:sldMk cId="2479445013" sldId="266"/>
            <ac:spMk id="8" creationId="{907EF6B7-1338-4443-8C46-6A318D952DFD}"/>
          </ac:spMkLst>
        </pc:spChg>
        <pc:spChg chg="add">
          <ac:chgData name="Ben Plummer" userId="a64749d7-2105-4f58-affd-532d09ecc7d7" providerId="ADAL" clId="{7598E7DB-AC0D-4329-8E82-24F39864EA92}" dt="2024-03-28T16:10:43.265" v="530" actId="26606"/>
          <ac:spMkLst>
            <pc:docMk/>
            <pc:sldMk cId="2479445013" sldId="266"/>
            <ac:spMk id="10" creationId="{DAAE4CDD-124C-4DCF-9584-B6033B545DD5}"/>
          </ac:spMkLst>
        </pc:spChg>
        <pc:spChg chg="add">
          <ac:chgData name="Ben Plummer" userId="a64749d7-2105-4f58-affd-532d09ecc7d7" providerId="ADAL" clId="{7598E7DB-AC0D-4329-8E82-24F39864EA92}" dt="2024-03-28T16:10:43.265" v="530" actId="26606"/>
          <ac:spMkLst>
            <pc:docMk/>
            <pc:sldMk cId="2479445013" sldId="266"/>
            <ac:spMk id="12" creationId="{081E4A58-353D-44AE-B2FC-2A74E2E400F7}"/>
          </ac:spMkLst>
        </pc:spChg>
      </pc:sldChg>
    </pc:docChg>
  </pc:docChgLst>
  <pc:docChgLst>
    <pc:chgData name="Ben Plummer" userId="S::ben.plummer@colchester.gov.uk::a64749d7-2105-4f58-affd-532d09ecc7d7" providerId="AD" clId="Web-{5C838D47-BA6F-F8B9-3A68-E540DF924A0E}"/>
    <pc:docChg chg="addSld modSld">
      <pc:chgData name="Ben Plummer" userId="S::ben.plummer@colchester.gov.uk::a64749d7-2105-4f58-affd-532d09ecc7d7" providerId="AD" clId="Web-{5C838D47-BA6F-F8B9-3A68-E540DF924A0E}" dt="2024-05-02T09:26:32.522" v="299" actId="20577"/>
      <pc:docMkLst>
        <pc:docMk/>
      </pc:docMkLst>
      <pc:sldChg chg="modSp">
        <pc:chgData name="Ben Plummer" userId="S::ben.plummer@colchester.gov.uk::a64749d7-2105-4f58-affd-532d09ecc7d7" providerId="AD" clId="Web-{5C838D47-BA6F-F8B9-3A68-E540DF924A0E}" dt="2024-05-02T09:15:29.436" v="30" actId="20577"/>
        <pc:sldMkLst>
          <pc:docMk/>
          <pc:sldMk cId="2491179563" sldId="258"/>
        </pc:sldMkLst>
        <pc:spChg chg="mod">
          <ac:chgData name="Ben Plummer" userId="S::ben.plummer@colchester.gov.uk::a64749d7-2105-4f58-affd-532d09ecc7d7" providerId="AD" clId="Web-{5C838D47-BA6F-F8B9-3A68-E540DF924A0E}" dt="2024-05-02T09:15:29.436" v="30" actId="20577"/>
          <ac:spMkLst>
            <pc:docMk/>
            <pc:sldMk cId="2491179563" sldId="258"/>
            <ac:spMk id="3" creationId="{7412E278-1085-C1EF-613D-44FF9A129C78}"/>
          </ac:spMkLst>
        </pc:spChg>
      </pc:sldChg>
      <pc:sldChg chg="modSp modNotes">
        <pc:chgData name="Ben Plummer" userId="S::ben.plummer@colchester.gov.uk::a64749d7-2105-4f58-affd-532d09ecc7d7" providerId="AD" clId="Web-{5C838D47-BA6F-F8B9-3A68-E540DF924A0E}" dt="2024-05-02T09:14:52.279" v="25"/>
        <pc:sldMkLst>
          <pc:docMk/>
          <pc:sldMk cId="701786696" sldId="259"/>
        </pc:sldMkLst>
        <pc:spChg chg="mod">
          <ac:chgData name="Ben Plummer" userId="S::ben.plummer@colchester.gov.uk::a64749d7-2105-4f58-affd-532d09ecc7d7" providerId="AD" clId="Web-{5C838D47-BA6F-F8B9-3A68-E540DF924A0E}" dt="2024-05-02T09:14:40.107" v="18" actId="20577"/>
          <ac:spMkLst>
            <pc:docMk/>
            <pc:sldMk cId="701786696" sldId="259"/>
            <ac:spMk id="3" creationId="{25D0B17C-E362-BE2E-19A0-3DF1813D1E1D}"/>
          </ac:spMkLst>
        </pc:spChg>
      </pc:sldChg>
      <pc:sldChg chg="modSp">
        <pc:chgData name="Ben Plummer" userId="S::ben.plummer@colchester.gov.uk::a64749d7-2105-4f58-affd-532d09ecc7d7" providerId="AD" clId="Web-{5C838D47-BA6F-F8B9-3A68-E540DF924A0E}" dt="2024-05-02T09:18:39.505" v="119" actId="20577"/>
        <pc:sldMkLst>
          <pc:docMk/>
          <pc:sldMk cId="1644880329" sldId="261"/>
        </pc:sldMkLst>
        <pc:spChg chg="mod">
          <ac:chgData name="Ben Plummer" userId="S::ben.plummer@colchester.gov.uk::a64749d7-2105-4f58-affd-532d09ecc7d7" providerId="AD" clId="Web-{5C838D47-BA6F-F8B9-3A68-E540DF924A0E}" dt="2024-05-02T09:18:39.505" v="119" actId="20577"/>
          <ac:spMkLst>
            <pc:docMk/>
            <pc:sldMk cId="1644880329" sldId="261"/>
            <ac:spMk id="3" creationId="{8B749E3B-7B6E-36C0-6694-E32885C780E0}"/>
          </ac:spMkLst>
        </pc:spChg>
      </pc:sldChg>
      <pc:sldChg chg="modSp">
        <pc:chgData name="Ben Plummer" userId="S::ben.plummer@colchester.gov.uk::a64749d7-2105-4f58-affd-532d09ecc7d7" providerId="AD" clId="Web-{5C838D47-BA6F-F8B9-3A68-E540DF924A0E}" dt="2024-05-02T09:16:56.267" v="94" actId="20577"/>
        <pc:sldMkLst>
          <pc:docMk/>
          <pc:sldMk cId="2282689513" sldId="262"/>
        </pc:sldMkLst>
        <pc:spChg chg="mod">
          <ac:chgData name="Ben Plummer" userId="S::ben.plummer@colchester.gov.uk::a64749d7-2105-4f58-affd-532d09ecc7d7" providerId="AD" clId="Web-{5C838D47-BA6F-F8B9-3A68-E540DF924A0E}" dt="2024-05-02T09:16:56.267" v="94" actId="20577"/>
          <ac:spMkLst>
            <pc:docMk/>
            <pc:sldMk cId="2282689513" sldId="262"/>
            <ac:spMk id="3" creationId="{C345D56D-7F36-4ECF-33D2-E25E396CA61C}"/>
          </ac:spMkLst>
        </pc:spChg>
      </pc:sldChg>
      <pc:sldChg chg="modSp">
        <pc:chgData name="Ben Plummer" userId="S::ben.plummer@colchester.gov.uk::a64749d7-2105-4f58-affd-532d09ecc7d7" providerId="AD" clId="Web-{5C838D47-BA6F-F8B9-3A68-E540DF924A0E}" dt="2024-05-02T09:26:32.522" v="299" actId="20577"/>
        <pc:sldMkLst>
          <pc:docMk/>
          <pc:sldMk cId="305320044" sldId="263"/>
        </pc:sldMkLst>
        <pc:spChg chg="mod">
          <ac:chgData name="Ben Plummer" userId="S::ben.plummer@colchester.gov.uk::a64749d7-2105-4f58-affd-532d09ecc7d7" providerId="AD" clId="Web-{5C838D47-BA6F-F8B9-3A68-E540DF924A0E}" dt="2024-05-02T09:26:32.522" v="299" actId="20577"/>
          <ac:spMkLst>
            <pc:docMk/>
            <pc:sldMk cId="305320044" sldId="263"/>
            <ac:spMk id="3" creationId="{B79BDED4-3694-CE5C-62F3-1013AD855467}"/>
          </ac:spMkLst>
        </pc:spChg>
      </pc:sldChg>
      <pc:sldChg chg="modSp">
        <pc:chgData name="Ben Plummer" userId="S::ben.plummer@colchester.gov.uk::a64749d7-2105-4f58-affd-532d09ecc7d7" providerId="AD" clId="Web-{5C838D47-BA6F-F8B9-3A68-E540DF924A0E}" dt="2024-05-02T09:25:28.598" v="286" actId="1076"/>
        <pc:sldMkLst>
          <pc:docMk/>
          <pc:sldMk cId="2479445013" sldId="266"/>
        </pc:sldMkLst>
        <pc:spChg chg="mod">
          <ac:chgData name="Ben Plummer" userId="S::ben.plummer@colchester.gov.uk::a64749d7-2105-4f58-affd-532d09ecc7d7" providerId="AD" clId="Web-{5C838D47-BA6F-F8B9-3A68-E540DF924A0E}" dt="2024-05-02T09:25:28.598" v="286" actId="1076"/>
          <ac:spMkLst>
            <pc:docMk/>
            <pc:sldMk cId="2479445013" sldId="266"/>
            <ac:spMk id="2" creationId="{73181AE8-A6B2-8C36-2525-9D693AA4757D}"/>
          </ac:spMkLst>
        </pc:spChg>
        <pc:spChg chg="mod">
          <ac:chgData name="Ben Plummer" userId="S::ben.plummer@colchester.gov.uk::a64749d7-2105-4f58-affd-532d09ecc7d7" providerId="AD" clId="Web-{5C838D47-BA6F-F8B9-3A68-E540DF924A0E}" dt="2024-05-02T09:25:18.691" v="281" actId="20577"/>
          <ac:spMkLst>
            <pc:docMk/>
            <pc:sldMk cId="2479445013" sldId="266"/>
            <ac:spMk id="3" creationId="{43FCDB7C-D3C5-EA5F-2C7B-70F8BACEF004}"/>
          </ac:spMkLst>
        </pc:spChg>
      </pc:sldChg>
      <pc:sldChg chg="addSp delSp modSp new">
        <pc:chgData name="Ben Plummer" userId="S::ben.plummer@colchester.gov.uk::a64749d7-2105-4f58-affd-532d09ecc7d7" providerId="AD" clId="Web-{5C838D47-BA6F-F8B9-3A68-E540DF924A0E}" dt="2024-05-02T09:24:21.673" v="272" actId="1076"/>
        <pc:sldMkLst>
          <pc:docMk/>
          <pc:sldMk cId="1153763271" sldId="268"/>
        </pc:sldMkLst>
        <pc:spChg chg="mod">
          <ac:chgData name="Ben Plummer" userId="S::ben.plummer@colchester.gov.uk::a64749d7-2105-4f58-affd-532d09ecc7d7" providerId="AD" clId="Web-{5C838D47-BA6F-F8B9-3A68-E540DF924A0E}" dt="2024-05-02T09:24:03.892" v="267" actId="20577"/>
          <ac:spMkLst>
            <pc:docMk/>
            <pc:sldMk cId="1153763271" sldId="268"/>
            <ac:spMk id="2" creationId="{889F995F-5FD0-D785-84EA-A7A040AE5603}"/>
          </ac:spMkLst>
        </pc:spChg>
        <pc:spChg chg="del">
          <ac:chgData name="Ben Plummer" userId="S::ben.plummer@colchester.gov.uk::a64749d7-2105-4f58-affd-532d09ecc7d7" providerId="AD" clId="Web-{5C838D47-BA6F-F8B9-3A68-E540DF924A0E}" dt="2024-05-02T09:24:12.658" v="268"/>
          <ac:spMkLst>
            <pc:docMk/>
            <pc:sldMk cId="1153763271" sldId="268"/>
            <ac:spMk id="3" creationId="{21A33FE1-A426-09E8-4A0D-D5AB412AA2B8}"/>
          </ac:spMkLst>
        </pc:spChg>
        <pc:picChg chg="add mod ord">
          <ac:chgData name="Ben Plummer" userId="S::ben.plummer@colchester.gov.uk::a64749d7-2105-4f58-affd-532d09ecc7d7" providerId="AD" clId="Web-{5C838D47-BA6F-F8B9-3A68-E540DF924A0E}" dt="2024-05-02T09:24:21.673" v="272" actId="1076"/>
          <ac:picMkLst>
            <pc:docMk/>
            <pc:sldMk cId="1153763271" sldId="268"/>
            <ac:picMk id="4" creationId="{07FB3516-77ED-1614-D4ED-0B6502D0013C}"/>
          </ac:picMkLst>
        </pc:picChg>
      </pc:sldChg>
    </pc:docChg>
  </pc:docChgLst>
  <pc:docChgLst>
    <pc:chgData name="Ben Plummer" userId="S::ben.plummer@colchester.gov.uk::a64749d7-2105-4f58-affd-532d09ecc7d7" providerId="AD" clId="Web-{F50DEC0F-D630-8A1F-9C62-4C8CC0CCF8DB}"/>
    <pc:docChg chg="modSld">
      <pc:chgData name="Ben Plummer" userId="S::ben.plummer@colchester.gov.uk::a64749d7-2105-4f58-affd-532d09ecc7d7" providerId="AD" clId="Web-{F50DEC0F-D630-8A1F-9C62-4C8CC0CCF8DB}" dt="2024-05-14T08:28:13.725" v="10"/>
      <pc:docMkLst>
        <pc:docMk/>
      </pc:docMkLst>
      <pc:sldChg chg="modNotes">
        <pc:chgData name="Ben Plummer" userId="S::ben.plummer@colchester.gov.uk::a64749d7-2105-4f58-affd-532d09ecc7d7" providerId="AD" clId="Web-{F50DEC0F-D630-8A1F-9C62-4C8CC0CCF8DB}" dt="2024-05-14T08:28:13.725" v="10"/>
        <pc:sldMkLst>
          <pc:docMk/>
          <pc:sldMk cId="701786696" sldId="259"/>
        </pc:sldMkLst>
      </pc:sldChg>
    </pc:docChg>
  </pc:docChgLst>
  <pc:docChgLst>
    <pc:chgData name="Ben Plummer" userId="S::ben.plummer@colchester.gov.uk::a64749d7-2105-4f58-affd-532d09ecc7d7" providerId="AD" clId="Web-{84AE2F23-6F65-0244-010A-748F9C1E3FFC}"/>
    <pc:docChg chg="addSld modSld">
      <pc:chgData name="Ben Plummer" userId="S::ben.plummer@colchester.gov.uk::a64749d7-2105-4f58-affd-532d09ecc7d7" providerId="AD" clId="Web-{84AE2F23-6F65-0244-010A-748F9C1E3FFC}" dt="2024-04-19T11:33:09.901" v="8" actId="1076"/>
      <pc:docMkLst>
        <pc:docMk/>
      </pc:docMkLst>
      <pc:sldChg chg="addSp delSp modSp new">
        <pc:chgData name="Ben Plummer" userId="S::ben.plummer@colchester.gov.uk::a64749d7-2105-4f58-affd-532d09ecc7d7" providerId="AD" clId="Web-{84AE2F23-6F65-0244-010A-748F9C1E3FFC}" dt="2024-04-19T11:33:09.901" v="8" actId="1076"/>
        <pc:sldMkLst>
          <pc:docMk/>
          <pc:sldMk cId="446983118" sldId="267"/>
        </pc:sldMkLst>
        <pc:spChg chg="mod">
          <ac:chgData name="Ben Plummer" userId="S::ben.plummer@colchester.gov.uk::a64749d7-2105-4f58-affd-532d09ecc7d7" providerId="AD" clId="Web-{84AE2F23-6F65-0244-010A-748F9C1E3FFC}" dt="2024-04-19T11:32:56.150" v="3" actId="20577"/>
          <ac:spMkLst>
            <pc:docMk/>
            <pc:sldMk cId="446983118" sldId="267"/>
            <ac:spMk id="2" creationId="{B5EE5BD3-F958-5EEA-1AE5-EBF99E1C2230}"/>
          </ac:spMkLst>
        </pc:spChg>
        <pc:spChg chg="del">
          <ac:chgData name="Ben Plummer" userId="S::ben.plummer@colchester.gov.uk::a64749d7-2105-4f58-affd-532d09ecc7d7" providerId="AD" clId="Web-{84AE2F23-6F65-0244-010A-748F9C1E3FFC}" dt="2024-04-19T11:33:01.041" v="4"/>
          <ac:spMkLst>
            <pc:docMk/>
            <pc:sldMk cId="446983118" sldId="267"/>
            <ac:spMk id="3" creationId="{8063CB53-11DC-897B-35F7-D2B7F808FF30}"/>
          </ac:spMkLst>
        </pc:spChg>
        <pc:picChg chg="add mod">
          <ac:chgData name="Ben Plummer" userId="S::ben.plummer@colchester.gov.uk::a64749d7-2105-4f58-affd-532d09ecc7d7" providerId="AD" clId="Web-{84AE2F23-6F65-0244-010A-748F9C1E3FFC}" dt="2024-04-19T11:33:09.901" v="8" actId="1076"/>
          <ac:picMkLst>
            <pc:docMk/>
            <pc:sldMk cId="446983118" sldId="267"/>
            <ac:picMk id="4" creationId="{FFB4B310-6F7C-419D-4658-36A6E59A181B}"/>
          </ac:picMkLst>
        </pc:picChg>
      </pc:sldChg>
    </pc:docChg>
  </pc:docChgLst>
  <pc:docChgLst>
    <pc:chgData name="Ben Plummer" userId="S::ben.plummer@colchester.gov.uk::a64749d7-2105-4f58-affd-532d09ecc7d7" providerId="AD" clId="Web-{4127EFBA-A1B1-FF2F-43A1-149BB37C6756}"/>
    <pc:docChg chg="modSld">
      <pc:chgData name="Ben Plummer" userId="S::ben.plummer@colchester.gov.uk::a64749d7-2105-4f58-affd-532d09ecc7d7" providerId="AD" clId="Web-{4127EFBA-A1B1-FF2F-43A1-149BB37C6756}" dt="2024-04-19T12:24:27.618" v="12" actId="1076"/>
      <pc:docMkLst>
        <pc:docMk/>
      </pc:docMkLst>
      <pc:sldChg chg="addSp delSp modSp">
        <pc:chgData name="Ben Plummer" userId="S::ben.plummer@colchester.gov.uk::a64749d7-2105-4f58-affd-532d09ecc7d7" providerId="AD" clId="Web-{4127EFBA-A1B1-FF2F-43A1-149BB37C6756}" dt="2024-04-19T12:24:27.618" v="12" actId="1076"/>
        <pc:sldMkLst>
          <pc:docMk/>
          <pc:sldMk cId="446983118" sldId="267"/>
        </pc:sldMkLst>
        <pc:spChg chg="mod">
          <ac:chgData name="Ben Plummer" userId="S::ben.plummer@colchester.gov.uk::a64749d7-2105-4f58-affd-532d09ecc7d7" providerId="AD" clId="Web-{4127EFBA-A1B1-FF2F-43A1-149BB37C6756}" dt="2024-04-19T12:24:21.602" v="10" actId="1076"/>
          <ac:spMkLst>
            <pc:docMk/>
            <pc:sldMk cId="446983118" sldId="267"/>
            <ac:spMk id="2" creationId="{B5EE5BD3-F958-5EEA-1AE5-EBF99E1C2230}"/>
          </ac:spMkLst>
        </pc:spChg>
        <pc:picChg chg="add mod">
          <ac:chgData name="Ben Plummer" userId="S::ben.plummer@colchester.gov.uk::a64749d7-2105-4f58-affd-532d09ecc7d7" providerId="AD" clId="Web-{4127EFBA-A1B1-FF2F-43A1-149BB37C6756}" dt="2024-04-19T12:24:27.618" v="12" actId="1076"/>
          <ac:picMkLst>
            <pc:docMk/>
            <pc:sldMk cId="446983118" sldId="267"/>
            <ac:picMk id="3" creationId="{B08D1D5A-583C-8C00-E441-1119D39FEA92}"/>
          </ac:picMkLst>
        </pc:picChg>
        <pc:picChg chg="del">
          <ac:chgData name="Ben Plummer" userId="S::ben.plummer@colchester.gov.uk::a64749d7-2105-4f58-affd-532d09ecc7d7" providerId="AD" clId="Web-{4127EFBA-A1B1-FF2F-43A1-149BB37C6756}" dt="2024-04-19T12:22:48.395" v="0"/>
          <ac:picMkLst>
            <pc:docMk/>
            <pc:sldMk cId="446983118" sldId="267"/>
            <ac:picMk id="4" creationId="{FFB4B310-6F7C-419D-4658-36A6E59A18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DC2ED-A05D-4CEE-968F-FED280BCB51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96D25-985B-455A-8BD5-4D2DDAE32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513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Majority is for supporting low income. Other routes which include health condition routes, Council Tax band routes etc. Discuss later</a:t>
            </a:r>
          </a:p>
          <a:p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Survey done to determine what is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96D25-985B-455A-8BD5-4D2DDAE32DC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24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Eligibility can be tight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96D25-985B-455A-8BD5-4D2DDAE32DC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608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March 2025 deadline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96D25-985B-455A-8BD5-4D2DDAE32DC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970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Govt funded</a:t>
            </a:r>
          </a:p>
          <a:p>
            <a:endParaRPr lang="en-GB" dirty="0"/>
          </a:p>
          <a:p>
            <a:r>
              <a:rPr lang="en-GB" dirty="0"/>
              <a:t>Can get EPC for free.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Can complete referrals on a resident behalf (with permission).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96D25-985B-455A-8BD5-4D2DDAE32DC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868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BHBH have access to other grants for small measure grants, boiler replacements etc 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Can complete referrals on a resident behalf (with permission).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96D25-985B-455A-8BD5-4D2DDAE32D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046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 FOR PRESENTING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96D25-985B-455A-8BD5-4D2DDAE32DC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93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B788-5C19-5EFE-F04D-EEE460E99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EEBD2-EDBB-9085-0DA1-5DEB7177C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272ED-B2A5-5558-21F2-C2ED7EAA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0CA93-92FD-931A-4D23-5611A8EB2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3DBE4-BFC1-5673-FCF7-FF324F22C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91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7546-7C53-50B9-E083-7F665EDB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7F188-5CBD-4444-5CE4-71CC61E50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5E54-5D39-6B0D-3829-B72CB75A6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D0496-1E3D-89E2-C4EB-2B7AA0D1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FA3AF-CF3A-102B-E5EA-D218F29E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49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E0603-918D-04DC-A22F-529F1C339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D3B52-2133-BDB9-EF84-5F7678781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48CAE-7B31-2605-15D6-C237305E6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E0985-AB20-51D0-9561-3F7BE0AF3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B179D-3126-3CBA-3D06-B916025B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742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012A-8BE6-28FB-586A-5FFA7698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22B41-DF3D-B45D-5061-96174D6ED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25BDE9-35B4-73F1-A526-2F6B26855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B8E79-ADE6-C236-771C-4AAD0B7FF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63E6E-E539-A5AA-B3DF-0B126753A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A6BA-3598-51EB-C29D-F8B7E7734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6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34EAB-7978-0D35-3509-211C77521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C8830-2851-CDA4-043E-FD71A8C39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55FC1B-75B5-D7E7-806B-486F0C083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F5ED2-761F-C0E7-ADE8-017E2B2DC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9FD17E-B14F-9E02-0735-1E143BE1D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DB5B8A-B792-93F8-F155-5C8CD7442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6F9D13-63EC-53A8-832C-6E7B5CA0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3F822-FD4C-3BD1-B156-6A4F1BF7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51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87749-3484-5952-5530-971EFDF6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924A69-994C-ADD0-4EDD-258A4182B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F6258-9671-342C-2243-1921C4CAD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6BBABC-D458-5C58-6EAC-5CD6A7AC8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378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24C9B0-C707-B628-5622-F9BC1540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81738-711C-6485-42B3-774BE8FA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E4811-FA0F-D716-2126-5161F3FF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54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65FD8-B61D-EF4E-56DE-0813E8308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9ED45-9F8E-205C-9C77-E89E2FEFD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968AD-EFC1-F29D-A7F0-B5B05911C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E7D63-BE8A-E9A6-854A-AF85DDE9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D60D78-54FB-4DDB-3473-D7BA85F18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FD96F-66B5-D547-2D1A-551ACA26C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62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F91B6-75C1-37EA-0278-09F291B8A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8E8DC-F0DA-B4E8-4F00-A605BED8F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C47A3-4DC4-5010-04B5-A292B5505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3EF68-EBA0-5081-53B4-12D709E7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57070-8146-67D1-41B1-844F929F6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55AAA-D89D-B147-AEBC-5F02754C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29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23D9-7A46-8096-09C2-57A4E240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D6D1F6-8FCE-871D-DC3A-A82DC3331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80B24-DD46-02C4-3A8C-288743AA4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43658-E831-1C91-CF1D-E9C045EF3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9B2AB-5DB0-1BF9-4228-6EB381DEF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22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B6D5FB-A516-42B7-6181-E6750502E6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5A676-529A-D549-0A94-59268CE76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182C1-3DC4-1D89-D34F-7BAB5B9C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2F15F-30AC-67BF-B099-88EEE3015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96A9C-C67D-FB88-72C1-8BA0A646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21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629B2F-63D0-2C54-D9A2-EEAAA8E21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FCE2A-4D56-6EAF-0ADC-8B293F165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02D80-5F76-B062-5606-F72ECA659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04FB6-5754-4C1A-903E-52E4F5CA7E5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85019-A05C-AA3B-DD6B-74254256D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6195D-794C-99EC-DAE9-4028C5943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6309B-1A12-4C8C-809B-76EEF0CE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02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find-energy-certificat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ugapply.co.uk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hbh.org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council-tax-bands" TargetMode="External"/><Relationship Id="rId2" Type="http://schemas.openxmlformats.org/officeDocument/2006/relationships/hyperlink" Target="https://www.gov.uk/find-energy-certificat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nnectedforwarmth.org.uk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nergyEfficientHomes@colchester.gov.uk" TargetMode="External"/><Relationship Id="rId2" Type="http://schemas.openxmlformats.org/officeDocument/2006/relationships/hyperlink" Target="https://www.bhbh.org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hris@communityenergycolchester.com" TargetMode="External"/><Relationship Id="rId5" Type="http://schemas.openxmlformats.org/officeDocument/2006/relationships/hyperlink" Target="https://groundwork.my.salesforce-sites.com/CadentEnquiryForm" TargetMode="External"/><Relationship Id="rId4" Type="http://schemas.openxmlformats.org/officeDocument/2006/relationships/hyperlink" Target="http://www.colchester.gov.uk/energy-grant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ew.officeapps.live.com/op/view.aspx?src=https%3A%2F%2Fcbccrmdata.blob.core.windows.net%2Fnoteattachment%2FCBC-null-ECO4-FLEX-AND-GBIS-V4.0-ECO4%2520FLEX%2520AND%2520GBIS%2520V4.0.docx&amp;wdOrigin=BROWSELI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57050-6165-4EAD-073C-6F2109BF6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Domestic Energy Efficiency Grants – An 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DCC91C-C372-EE83-DE48-02CD75FD2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Ben Plummer, Colchester City Council</a:t>
            </a:r>
          </a:p>
        </p:txBody>
      </p:sp>
    </p:spTree>
    <p:extLst>
      <p:ext uri="{BB962C8B-B14F-4D97-AF65-F5344CB8AC3E}">
        <p14:creationId xmlns:p14="http://schemas.microsoft.com/office/powerpoint/2010/main" val="103252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6E4F7A-ECC2-2D8A-AA9E-25C14848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What are the grants for?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0B17C-E362-BE2E-19A0-3DF1813D1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262370"/>
            <a:ext cx="6906491" cy="6245271"/>
          </a:xfrm>
        </p:spPr>
        <p:txBody>
          <a:bodyPr anchor="ctr">
            <a:normAutofit/>
          </a:bodyPr>
          <a:lstStyle/>
          <a:p>
            <a:pPr>
              <a:spcAft>
                <a:spcPts val="1200"/>
              </a:spcAft>
            </a:pPr>
            <a:r>
              <a:rPr lang="en-GB" dirty="0"/>
              <a:t>Supporting households to make their energy inefficient properties more energy efficient</a:t>
            </a:r>
          </a:p>
          <a:p>
            <a:pPr>
              <a:spcAft>
                <a:spcPts val="1200"/>
              </a:spcAft>
            </a:pPr>
            <a:r>
              <a:rPr lang="en-GB" dirty="0"/>
              <a:t>Majority are fully funded schemes</a:t>
            </a:r>
          </a:p>
          <a:p>
            <a:pPr>
              <a:spcAft>
                <a:spcPts val="1200"/>
              </a:spcAft>
            </a:pPr>
            <a:r>
              <a:rPr lang="en-GB" dirty="0"/>
              <a:t>For a range of measures depending on appropriateness for the home – Mainly insulation (loft, wall, roof, floor) but also can include boiler upgrades, lighting, solar etc. </a:t>
            </a:r>
            <a:r>
              <a:rPr lang="en-GB" b="1" dirty="0"/>
              <a:t>No windows</a:t>
            </a:r>
          </a:p>
        </p:txBody>
      </p:sp>
    </p:spTree>
    <p:extLst>
      <p:ext uri="{BB962C8B-B14F-4D97-AF65-F5344CB8AC3E}">
        <p14:creationId xmlns:p14="http://schemas.microsoft.com/office/powerpoint/2010/main" val="701786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F1CF3D-6472-9109-9E5D-3706E193E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Key points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3ABFF-F232-AC17-4028-AD791A926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b="1" dirty="0"/>
              <a:t>Not a ‘quick fix’ </a:t>
            </a:r>
            <a:r>
              <a:rPr lang="en-GB" dirty="0"/>
              <a:t>– Process can take several months from referral to install</a:t>
            </a:r>
          </a:p>
          <a:p>
            <a:r>
              <a:rPr lang="en-GB" b="1" dirty="0"/>
              <a:t>Not for everyone </a:t>
            </a:r>
            <a:r>
              <a:rPr lang="en-GB" dirty="0"/>
              <a:t>– But there are other support options out there</a:t>
            </a:r>
          </a:p>
          <a:p>
            <a:r>
              <a:rPr lang="en-GB" b="1" dirty="0"/>
              <a:t>It’s complex - </a:t>
            </a:r>
            <a:r>
              <a:rPr lang="en-GB" dirty="0"/>
              <a:t>But don’t be put off by the complexity - Start with Better Housing, Better Health who can provide the best advice </a:t>
            </a:r>
          </a:p>
        </p:txBody>
      </p:sp>
    </p:spTree>
    <p:extLst>
      <p:ext uri="{BB962C8B-B14F-4D97-AF65-F5344CB8AC3E}">
        <p14:creationId xmlns:p14="http://schemas.microsoft.com/office/powerpoint/2010/main" val="366263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EFC024-1ED8-C9EB-9288-800BCBA28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The grants - overview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2E278-1085-C1EF-613D-44FF9A129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9" y="914443"/>
            <a:ext cx="6906491" cy="5207048"/>
          </a:xfrm>
        </p:spPr>
        <p:txBody>
          <a:bodyPr anchor="ctr">
            <a:normAutofit/>
          </a:bodyPr>
          <a:lstStyle/>
          <a:p>
            <a:pPr>
              <a:spcAft>
                <a:spcPts val="1800"/>
              </a:spcAft>
            </a:pPr>
            <a:r>
              <a:rPr lang="en-GB" b="1" dirty="0"/>
              <a:t>Home Upgrade Grant (HUG2) </a:t>
            </a:r>
            <a:r>
              <a:rPr lang="en-GB" dirty="0"/>
              <a:t>– </a:t>
            </a:r>
            <a:r>
              <a:rPr lang="en-GB" b="1" dirty="0"/>
              <a:t>Off mains gas grid</a:t>
            </a:r>
            <a:r>
              <a:rPr lang="en-GB" dirty="0"/>
              <a:t> (e.g. electric, oil, LPG) Low incomes/Benefits, Inefficient home. </a:t>
            </a:r>
          </a:p>
          <a:p>
            <a:pPr>
              <a:spcAft>
                <a:spcPts val="1800"/>
              </a:spcAft>
            </a:pPr>
            <a:r>
              <a:rPr lang="en-GB" b="1" dirty="0"/>
              <a:t>Energy Company Obligation Phase 4 Flexible Eligibility (ECO4 Flex)</a:t>
            </a:r>
            <a:r>
              <a:rPr lang="en-GB" dirty="0"/>
              <a:t> – All heating fuel types, Range of routes (</a:t>
            </a:r>
            <a:r>
              <a:rPr lang="en-GB" dirty="0" err="1"/>
              <a:t>inc</a:t>
            </a:r>
            <a:r>
              <a:rPr lang="en-GB" dirty="0"/>
              <a:t> Health conditions), Inefficient homes</a:t>
            </a:r>
          </a:p>
          <a:p>
            <a:pPr>
              <a:spcAft>
                <a:spcPts val="1800"/>
              </a:spcAft>
            </a:pPr>
            <a:r>
              <a:rPr lang="en-GB" b="1" dirty="0"/>
              <a:t>Connected for Warmth </a:t>
            </a:r>
            <a:r>
              <a:rPr lang="en-GB" dirty="0"/>
              <a:t>– For loft insulation, cavity wall insulation and heating controls. Council Tax Band A-D and inefficient home.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179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958D9F-C63A-198B-1382-E44C8B2F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HUG2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49E3B-7B6E-36C0-6694-E32885C78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319088"/>
            <a:ext cx="7062006" cy="6219824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400" dirty="0"/>
              <a:t>Eligibility criteria:</a:t>
            </a:r>
          </a:p>
          <a:p>
            <a:pPr lvl="1"/>
            <a:r>
              <a:rPr lang="en-GB" b="1" dirty="0"/>
              <a:t>Fuel: </a:t>
            </a:r>
            <a:r>
              <a:rPr lang="en-GB" dirty="0"/>
              <a:t>Off the mains gas grid (heated by oil, LPG, electric etc)</a:t>
            </a:r>
          </a:p>
          <a:p>
            <a:pPr lvl="1"/>
            <a:r>
              <a:rPr lang="en-GB" b="1" dirty="0"/>
              <a:t>EPC: </a:t>
            </a:r>
            <a:r>
              <a:rPr lang="en-GB" dirty="0"/>
              <a:t>Property has an Energy Performance Certificate (EPC) rating D-G – Check at </a:t>
            </a:r>
            <a:r>
              <a:rPr lang="en-GB" dirty="0">
                <a:hlinkClick r:id="rId3"/>
              </a:rPr>
              <a:t>https://www.gov.uk/find-energy-certificate</a:t>
            </a:r>
            <a:r>
              <a:rPr lang="en-GB" dirty="0"/>
              <a:t>. If no EPC then still apply if home is cold.</a:t>
            </a:r>
          </a:p>
          <a:p>
            <a:pPr lvl="1"/>
            <a:r>
              <a:rPr lang="en-GB" b="1" dirty="0"/>
              <a:t>Income</a:t>
            </a:r>
            <a:r>
              <a:rPr lang="en-GB" dirty="0"/>
              <a:t>: Household income below £36k/In receipt of benefits</a:t>
            </a:r>
          </a:p>
          <a:p>
            <a:pPr lvl="1"/>
            <a:r>
              <a:rPr lang="en-GB" dirty="0"/>
              <a:t>Owner Occupiers easier. But private renters can apply with landlord permission (only landlords with 4 homes or less)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sz="2400" dirty="0"/>
              <a:t>Fully funded energy efficiency and decarbonisation measures (landlords pay 1/3 of cost)</a:t>
            </a:r>
          </a:p>
          <a:p>
            <a:r>
              <a:rPr lang="en-GB" sz="2400" dirty="0"/>
              <a:t>Recommended if the property is off gas. Houses/bungalows preferred</a:t>
            </a:r>
            <a:endParaRPr lang="en-GB" sz="2400" dirty="0">
              <a:ea typeface="Calibri"/>
              <a:cs typeface="Calibri"/>
            </a:endParaRPr>
          </a:p>
          <a:p>
            <a:endParaRPr lang="en-GB" sz="2400" dirty="0"/>
          </a:p>
          <a:p>
            <a:r>
              <a:rPr lang="en-GB" sz="2400" dirty="0"/>
              <a:t>How to apply: </a:t>
            </a:r>
            <a:r>
              <a:rPr lang="en-GB" sz="2400" dirty="0">
                <a:hlinkClick r:id="rId4"/>
              </a:rPr>
              <a:t>www.hugapply.co.uk</a:t>
            </a:r>
            <a:r>
              <a:rPr lang="en-GB" sz="2400" dirty="0"/>
              <a:t> or call </a:t>
            </a:r>
            <a:r>
              <a:rPr lang="en-GB" sz="2400" b="0" i="0" dirty="0">
                <a:effectLst/>
              </a:rPr>
              <a:t>0808 196 8255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4488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E5BD3-F958-5EEA-1AE5-EBF99E1C2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5966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cs typeface="Calibri Light"/>
              </a:rPr>
              <a:t>Chappel focus</a:t>
            </a:r>
            <a:endParaRPr lang="en-GB" dirty="0">
              <a:ea typeface="Calibri Light" panose="020F0302020204030204"/>
              <a:cs typeface="Calibri Light"/>
            </a:endParaRPr>
          </a:p>
        </p:txBody>
      </p:sp>
      <p:pic>
        <p:nvPicPr>
          <p:cNvPr id="3" name="Picture 2" descr="A map of a city&#10;&#10;Description automatically generated">
            <a:extLst>
              <a:ext uri="{FF2B5EF4-FFF2-40B4-BE49-F238E27FC236}">
                <a16:creationId xmlns:a16="http://schemas.microsoft.com/office/drawing/2014/main" id="{B08D1D5A-583C-8C00-E441-1119D39FE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972" y="877454"/>
            <a:ext cx="8314510" cy="583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8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CCE1E0-E376-9AC9-DB92-ACEC2E47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ECO4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5D56D-7F36-4ECF-33D2-E25E396CA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737" y="189570"/>
            <a:ext cx="6670457" cy="65011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b="1" dirty="0"/>
              <a:t>ECO4</a:t>
            </a:r>
          </a:p>
          <a:p>
            <a:r>
              <a:rPr lang="en-GB" sz="2000" dirty="0"/>
              <a:t>Eligibility criteria:</a:t>
            </a:r>
          </a:p>
          <a:p>
            <a:pPr lvl="1"/>
            <a:r>
              <a:rPr lang="en-GB" sz="2000" b="1" dirty="0"/>
              <a:t>Fuel: </a:t>
            </a:r>
            <a:r>
              <a:rPr lang="en-GB" sz="2000" dirty="0"/>
              <a:t>All fuel types</a:t>
            </a:r>
          </a:p>
          <a:p>
            <a:pPr lvl="1"/>
            <a:r>
              <a:rPr lang="en-GB" sz="2000" dirty="0"/>
              <a:t>Many income and other related eligibility routes (e.g. health conditions, vulnerable to cold). Full list on end slide</a:t>
            </a:r>
          </a:p>
          <a:p>
            <a:pPr lvl="1"/>
            <a:r>
              <a:rPr lang="en-GB" sz="2000" dirty="0"/>
              <a:t>Energy Performance Certificate: D-G (E-G preferred to get required increase in energy performance)</a:t>
            </a:r>
          </a:p>
          <a:p>
            <a:pPr lvl="1"/>
            <a:endParaRPr lang="en-GB" sz="2000" b="1" dirty="0"/>
          </a:p>
          <a:p>
            <a:r>
              <a:rPr lang="en-GB" sz="2000" dirty="0"/>
              <a:t>Recommended for those on gas grid and low income/benefits/health conditions</a:t>
            </a:r>
          </a:p>
          <a:p>
            <a:r>
              <a:rPr lang="en-GB" sz="2000" dirty="0">
                <a:ea typeface="Calibri" panose="020F0502020204030204"/>
                <a:cs typeface="Calibri" panose="020F0502020204030204"/>
              </a:rPr>
              <a:t>Great British Insulation Scheme – For single insulation measures – No income threshold – based on Council tax bands A-D and EPC D-G</a:t>
            </a:r>
          </a:p>
          <a:p>
            <a:pPr lvl="1"/>
            <a:endParaRPr lang="en-GB" sz="2000" dirty="0"/>
          </a:p>
          <a:p>
            <a:r>
              <a:rPr lang="en-GB" sz="2000" dirty="0"/>
              <a:t>How to apply – Online through Better Housing, Better Health </a:t>
            </a:r>
            <a:r>
              <a:rPr lang="en-GB" sz="2000" dirty="0">
                <a:hlinkClick r:id="rId3"/>
              </a:rPr>
              <a:t>https://www.bhbh.org.uk/</a:t>
            </a:r>
            <a:r>
              <a:rPr lang="en-GB" sz="2000" dirty="0"/>
              <a:t> or call 0800 107 0044 – They’ll determine best grant or other supports for resident</a:t>
            </a:r>
          </a:p>
        </p:txBody>
      </p:sp>
    </p:spTree>
    <p:extLst>
      <p:ext uri="{BB962C8B-B14F-4D97-AF65-F5344CB8AC3E}">
        <p14:creationId xmlns:p14="http://schemas.microsoft.com/office/powerpoint/2010/main" val="228268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CC564C-36BE-F8D6-E30D-278690399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Connected for Warmth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9CEF8-31F8-0D4A-7266-DD8010884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6032480"/>
          </a:xfrm>
        </p:spPr>
        <p:txBody>
          <a:bodyPr anchor="ctr">
            <a:normAutofit/>
          </a:bodyPr>
          <a:lstStyle/>
          <a:p>
            <a:r>
              <a:rPr lang="en-GB" sz="2200" dirty="0"/>
              <a:t>Eligibility criteria:</a:t>
            </a:r>
          </a:p>
          <a:p>
            <a:pPr lvl="1"/>
            <a:r>
              <a:rPr lang="en-GB" sz="2200" b="1" dirty="0"/>
              <a:t>Fuel: </a:t>
            </a:r>
            <a:r>
              <a:rPr lang="en-GB" sz="2200" dirty="0"/>
              <a:t>All fuel types</a:t>
            </a:r>
          </a:p>
          <a:p>
            <a:pPr lvl="1"/>
            <a:r>
              <a:rPr lang="en-GB" sz="2200" b="1" dirty="0"/>
              <a:t>EPC: </a:t>
            </a:r>
            <a:r>
              <a:rPr lang="en-GB" sz="2200" dirty="0"/>
              <a:t>Property has an Energy Performance Certificate rating C-G – Check at </a:t>
            </a:r>
            <a:r>
              <a:rPr lang="en-GB" sz="2200" dirty="0">
                <a:hlinkClick r:id="rId2"/>
              </a:rPr>
              <a:t>https://www.gov.uk/find-energy-certificate</a:t>
            </a:r>
            <a:r>
              <a:rPr lang="en-GB" sz="2200" dirty="0"/>
              <a:t>. If no EPC then still apply if home is cold.</a:t>
            </a:r>
          </a:p>
          <a:p>
            <a:pPr lvl="1"/>
            <a:r>
              <a:rPr lang="en-GB" sz="2200" b="1" dirty="0"/>
              <a:t>Income</a:t>
            </a:r>
            <a:r>
              <a:rPr lang="en-GB" sz="2200" dirty="0"/>
              <a:t>: No income threshold. Home just needs to be in Council tax band between A-D – Check at </a:t>
            </a:r>
            <a:r>
              <a:rPr lang="en-GB" sz="2200" dirty="0">
                <a:hlinkClick r:id="rId3"/>
              </a:rPr>
              <a:t>https://www.gov.uk/council-tax-bands</a:t>
            </a:r>
            <a:r>
              <a:rPr lang="en-GB" sz="2200" dirty="0"/>
              <a:t> </a:t>
            </a:r>
          </a:p>
          <a:p>
            <a:endParaRPr lang="en-GB" sz="2200" dirty="0"/>
          </a:p>
          <a:p>
            <a:r>
              <a:rPr lang="en-GB" sz="2200" dirty="0"/>
              <a:t>Only for loft insulation, cavity wall insulation or heating controls</a:t>
            </a:r>
          </a:p>
          <a:p>
            <a:r>
              <a:rPr lang="en-GB" sz="2200" dirty="0"/>
              <a:t>Can call BHBH or apply directly to Connected for Warmth if you want specific insulation or if you know you aren’t eligible for ECO4 - </a:t>
            </a:r>
            <a:r>
              <a:rPr lang="en-GB" sz="2200" dirty="0">
                <a:hlinkClick r:id="rId4"/>
              </a:rPr>
              <a:t>https://www.connectedforwarmth.org.uk/</a:t>
            </a:r>
            <a:r>
              <a:rPr lang="en-GB" sz="2200" dirty="0"/>
              <a:t>, 0800 107 8576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15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181AE8-A6B2-8C36-2525-9D693AA47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07" y="1153572"/>
            <a:ext cx="3662218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Other support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CDB7C-D3C5-EA5F-2C7B-70F8BACEF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b="1" dirty="0"/>
              <a:t>BHBH</a:t>
            </a:r>
            <a:r>
              <a:rPr lang="en-GB" dirty="0"/>
              <a:t> is great for general advice and also offer support like fuel vouchers, small measure grants (for thermal curtains, blankets etc).</a:t>
            </a:r>
            <a:endParaRPr lang="en-GB" dirty="0">
              <a:ea typeface="Calibri"/>
              <a:cs typeface="Calibri"/>
            </a:endParaRPr>
          </a:p>
          <a:p>
            <a:r>
              <a:rPr lang="en-GB" b="1" dirty="0"/>
              <a:t>Green Doctor</a:t>
            </a:r>
            <a:r>
              <a:rPr lang="en-GB" dirty="0"/>
              <a:t> – Energy Switching support, understanding bills etc – Can offer in-person support. </a:t>
            </a:r>
          </a:p>
          <a:p>
            <a:r>
              <a:rPr lang="en-GB" b="1" dirty="0">
                <a:ea typeface="Calibri" panose="020F0502020204030204"/>
                <a:cs typeface="Calibri" panose="020F0502020204030204"/>
              </a:rPr>
              <a:t>Community Energy Colchester </a:t>
            </a:r>
            <a:r>
              <a:rPr lang="en-GB" dirty="0">
                <a:ea typeface="Calibri" panose="020F0502020204030204"/>
                <a:cs typeface="Calibri" panose="020F0502020204030204"/>
              </a:rPr>
              <a:t>– Offer in person visits, free radiator reflective panels.</a:t>
            </a:r>
          </a:p>
        </p:txBody>
      </p:sp>
    </p:spTree>
    <p:extLst>
      <p:ext uri="{BB962C8B-B14F-4D97-AF65-F5344CB8AC3E}">
        <p14:creationId xmlns:p14="http://schemas.microsoft.com/office/powerpoint/2010/main" val="2479445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1B265-4240-9000-D4D5-6A9D9D35C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Contact information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BDED4-3694-CE5C-62F3-1013AD855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665" y="277557"/>
            <a:ext cx="7807036" cy="6258522"/>
          </a:xfrm>
        </p:spPr>
        <p:txBody>
          <a:bodyPr anchor="ctr">
            <a:normAutofit/>
          </a:bodyPr>
          <a:lstStyle/>
          <a:p>
            <a:r>
              <a:rPr lang="en-GB" sz="2000" dirty="0"/>
              <a:t>Best place to start is with </a:t>
            </a:r>
            <a:r>
              <a:rPr lang="en-GB" sz="2000" b="1" dirty="0"/>
              <a:t>BHBH</a:t>
            </a:r>
            <a:r>
              <a:rPr lang="en-GB" sz="2000" dirty="0"/>
              <a:t> - </a:t>
            </a:r>
            <a:r>
              <a:rPr lang="en-GB" sz="2000" dirty="0">
                <a:hlinkClick r:id="rId2"/>
              </a:rPr>
              <a:t>https://www.bhbh.org.uk/</a:t>
            </a:r>
            <a:r>
              <a:rPr lang="en-GB" sz="2000" dirty="0"/>
              <a:t> or call 0800 107 0044 </a:t>
            </a:r>
            <a:endParaRPr lang="en-GB" sz="2000" dirty="0">
              <a:ea typeface="Calibri"/>
              <a:cs typeface="Calibri"/>
            </a:endParaRPr>
          </a:p>
          <a:p>
            <a:r>
              <a:rPr lang="en-GB" sz="2000" dirty="0"/>
              <a:t>For </a:t>
            </a:r>
            <a:r>
              <a:rPr lang="en-GB" sz="2000" b="1" dirty="0"/>
              <a:t>general enquiries</a:t>
            </a:r>
            <a:r>
              <a:rPr lang="en-GB" sz="2000" dirty="0"/>
              <a:t>, issues with application process etc – </a:t>
            </a:r>
            <a:r>
              <a:rPr lang="en-GB" sz="2000" dirty="0">
                <a:hlinkClick r:id="rId3"/>
              </a:rPr>
              <a:t>EnergyEfficientHomes@colchester.gov.uk</a:t>
            </a:r>
            <a:endParaRPr lang="en-GB" sz="2000" dirty="0">
              <a:ea typeface="Calibri"/>
              <a:cs typeface="Calibri"/>
            </a:endParaRPr>
          </a:p>
          <a:p>
            <a:r>
              <a:rPr lang="en-GB" sz="2000" b="1" dirty="0"/>
              <a:t>For communication materials</a:t>
            </a:r>
            <a:r>
              <a:rPr lang="en-GB" sz="2000" dirty="0"/>
              <a:t> – </a:t>
            </a:r>
            <a:r>
              <a:rPr lang="en-GB" sz="2000" dirty="0">
                <a:hlinkClick r:id="rId3"/>
              </a:rPr>
              <a:t>EnergyEfficientHomes@colchester.gov.uk</a:t>
            </a:r>
            <a:r>
              <a:rPr lang="en-GB" sz="2000" dirty="0"/>
              <a:t>  </a:t>
            </a:r>
            <a:endParaRPr lang="en-GB" sz="2000" dirty="0">
              <a:ea typeface="Calibri"/>
              <a:cs typeface="Calibri"/>
            </a:endParaRPr>
          </a:p>
          <a:p>
            <a:r>
              <a:rPr lang="en-GB" sz="2000" b="1" dirty="0"/>
              <a:t>CCC Website</a:t>
            </a:r>
            <a:r>
              <a:rPr lang="en-GB" sz="2000" dirty="0"/>
              <a:t> – </a:t>
            </a:r>
            <a:r>
              <a:rPr lang="en-GB" sz="2000" dirty="0">
                <a:hlinkClick r:id="rId4"/>
              </a:rPr>
              <a:t>www.colchester.gov.uk/energy-grants</a:t>
            </a:r>
            <a:r>
              <a:rPr lang="en-GB" sz="2000" dirty="0"/>
              <a:t> </a:t>
            </a:r>
            <a:endParaRPr lang="en-GB" sz="2000" dirty="0">
              <a:ea typeface="Calibri"/>
              <a:cs typeface="Calibri"/>
            </a:endParaRPr>
          </a:p>
          <a:p>
            <a:r>
              <a:rPr lang="en-GB" sz="2000" b="1" dirty="0">
                <a:ea typeface="Calibri"/>
                <a:cs typeface="Calibri"/>
              </a:rPr>
              <a:t>Green Docto</a:t>
            </a:r>
            <a:r>
              <a:rPr lang="en-GB" sz="2000" dirty="0">
                <a:ea typeface="Calibri"/>
                <a:cs typeface="Calibri"/>
              </a:rPr>
              <a:t>r - To apply visit </a:t>
            </a:r>
            <a:r>
              <a:rPr lang="en-GB" sz="2000" dirty="0">
                <a:ea typeface="Calibri"/>
                <a:cs typeface="Calibri"/>
                <a:hlinkClick r:id="rId5"/>
              </a:rPr>
              <a:t>https://groundwork.my.salesforce-sites.com/CadentEnquiryForm</a:t>
            </a:r>
            <a:r>
              <a:rPr lang="en-GB" sz="2000" dirty="0">
                <a:ea typeface="Calibri"/>
                <a:cs typeface="Calibri"/>
              </a:rPr>
              <a:t> or call 07702941440</a:t>
            </a:r>
            <a:endParaRPr lang="en-GB">
              <a:ea typeface="Calibri" panose="020F0502020204030204"/>
              <a:cs typeface="Calibri" panose="020F0502020204030204"/>
            </a:endParaRPr>
          </a:p>
          <a:p>
            <a:r>
              <a:rPr lang="en-GB" sz="2000" b="1" dirty="0">
                <a:ea typeface="Calibri"/>
                <a:cs typeface="Calibri"/>
              </a:rPr>
              <a:t>Community Energy Colchester </a:t>
            </a:r>
            <a:r>
              <a:rPr lang="en-GB" sz="2000" dirty="0">
                <a:ea typeface="Calibri"/>
                <a:cs typeface="Calibri"/>
              </a:rPr>
              <a:t>– To enquire about the support, email -  </a:t>
            </a:r>
            <a:r>
              <a:rPr lang="en-GB" sz="2000" dirty="0">
                <a:ea typeface="Calibri"/>
                <a:cs typeface="Calibri"/>
                <a:hlinkClick r:id="rId6"/>
              </a:rPr>
              <a:t>Chris@communityenergycolchester.com</a:t>
            </a:r>
            <a:r>
              <a:rPr lang="en-GB" sz="2000" dirty="0">
                <a:ea typeface="Calibri"/>
                <a:cs typeface="Calibri"/>
              </a:rPr>
              <a:t> or call 07799494797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320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995F-5FD0-D785-84EA-A7A040AE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a typeface="Calibri Light"/>
                <a:cs typeface="Calibri Light"/>
              </a:rPr>
              <a:t>Community Energy Colchester poster</a:t>
            </a:r>
            <a:endParaRPr lang="en-GB" dirty="0"/>
          </a:p>
        </p:txBody>
      </p:sp>
      <p:pic>
        <p:nvPicPr>
          <p:cNvPr id="4" name="Content Placeholder 3" descr="A poster with houses and text&#10;&#10;Description automatically generated">
            <a:extLst>
              <a:ext uri="{FF2B5EF4-FFF2-40B4-BE49-F238E27FC236}">
                <a16:creationId xmlns:a16="http://schemas.microsoft.com/office/drawing/2014/main" id="{07FB3516-77ED-1614-D4ED-0B6502D00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5078" y="1253781"/>
            <a:ext cx="4001843" cy="5610045"/>
          </a:xfrm>
        </p:spPr>
      </p:pic>
    </p:spTree>
    <p:extLst>
      <p:ext uri="{BB962C8B-B14F-4D97-AF65-F5344CB8AC3E}">
        <p14:creationId xmlns:p14="http://schemas.microsoft.com/office/powerpoint/2010/main" val="115376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5DD28-9B48-660D-A02A-9502EEFF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rmAutofit/>
          </a:bodyPr>
          <a:lstStyle/>
          <a:p>
            <a:pPr algn="ctr"/>
            <a:r>
              <a:rPr lang="en-GB" sz="4000"/>
              <a:t>ECO4 routes </a:t>
            </a:r>
          </a:p>
        </p:txBody>
      </p:sp>
      <p:pic>
        <p:nvPicPr>
          <p:cNvPr id="9" name="Content Placeholder 8" descr="A blue and white text&#10;&#10;Description automatically generated">
            <a:extLst>
              <a:ext uri="{FF2B5EF4-FFF2-40B4-BE49-F238E27FC236}">
                <a16:creationId xmlns:a16="http://schemas.microsoft.com/office/drawing/2014/main" id="{7A71375A-1038-BA97-7DAC-26281A762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91" y="1155645"/>
            <a:ext cx="11877017" cy="4088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37F210-872F-E98A-FFB9-096ED6F1C6DC}"/>
              </a:ext>
            </a:extLst>
          </p:cNvPr>
          <p:cNvSpPr txBox="1"/>
          <p:nvPr/>
        </p:nvSpPr>
        <p:spPr>
          <a:xfrm>
            <a:off x="727604" y="5728229"/>
            <a:ext cx="108611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cs typeface="Calibri"/>
              </a:rPr>
              <a:t>Full list available </a:t>
            </a:r>
            <a:r>
              <a:rPr lang="en-GB" dirty="0">
                <a:cs typeface="Calibri"/>
                <a:hlinkClick r:id="rId4"/>
              </a:rPr>
              <a:t>here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246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B0AA9B3DB4804081671F15260B1217" ma:contentTypeVersion="13" ma:contentTypeDescription="Create a new document." ma:contentTypeScope="" ma:versionID="f59100d4a17551c05bd35c82af3ae0f6">
  <xsd:schema xmlns:xsd="http://www.w3.org/2001/XMLSchema" xmlns:xs="http://www.w3.org/2001/XMLSchema" xmlns:p="http://schemas.microsoft.com/office/2006/metadata/properties" xmlns:ns2="d8878d71-e89c-4d95-a28d-f386783b44d9" xmlns:ns3="d4088956-8491-4fe9-8400-f8f219dde919" targetNamespace="http://schemas.microsoft.com/office/2006/metadata/properties" ma:root="true" ma:fieldsID="45123a8fcb0db0a48f7a00a2eddbd687" ns2:_="" ns3:_="">
    <xsd:import namespace="d8878d71-e89c-4d95-a28d-f386783b44d9"/>
    <xsd:import namespace="d4088956-8491-4fe9-8400-f8f219dde9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78d71-e89c-4d95-a28d-f386783b44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d9a2491-53b4-4758-aea7-53a838132a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088956-8491-4fe9-8400-f8f219dde91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272195d-a497-4729-8a0b-0ec09785f840}" ma:internalName="TaxCatchAll" ma:showField="CatchAllData" ma:web="d4088956-8491-4fe9-8400-f8f219dde9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4088956-8491-4fe9-8400-f8f219dde919">
      <UserInfo>
        <DisplayName>Keith Parker-Larkin</DisplayName>
        <AccountId>855</AccountId>
        <AccountType/>
      </UserInfo>
      <UserInfo>
        <DisplayName>Ben Plummer</DisplayName>
        <AccountId>19</AccountId>
        <AccountType/>
      </UserInfo>
    </SharedWithUsers>
    <lcf76f155ced4ddcb4097134ff3c332f xmlns="d8878d71-e89c-4d95-a28d-f386783b44d9">
      <Terms xmlns="http://schemas.microsoft.com/office/infopath/2007/PartnerControls"/>
    </lcf76f155ced4ddcb4097134ff3c332f>
    <TaxCatchAll xmlns="d4088956-8491-4fe9-8400-f8f219dde91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1AE73A-4483-4582-BE4F-9EBF5AA4B3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878d71-e89c-4d95-a28d-f386783b44d9"/>
    <ds:schemaRef ds:uri="d4088956-8491-4fe9-8400-f8f219dde9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B93973-E8F0-415D-87F6-72E0FC5F5B03}">
  <ds:schemaRefs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d4088956-8491-4fe9-8400-f8f219dde919"/>
    <ds:schemaRef ds:uri="d8878d71-e89c-4d95-a28d-f386783b44d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F9A51BE-ED55-485A-AD16-0B3767C448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782</Words>
  <Application>Microsoft Office PowerPoint</Application>
  <PresentationFormat>Widescreen</PresentationFormat>
  <Paragraphs>79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Domestic Energy Efficiency Grants – An introduction</vt:lpstr>
      <vt:lpstr>What are the grants for?</vt:lpstr>
      <vt:lpstr>Key points</vt:lpstr>
      <vt:lpstr>The grants - overview</vt:lpstr>
      <vt:lpstr>HUG2</vt:lpstr>
      <vt:lpstr>Chappel focus</vt:lpstr>
      <vt:lpstr>ECO4</vt:lpstr>
      <vt:lpstr>Connected for Warmth</vt:lpstr>
      <vt:lpstr>Other support</vt:lpstr>
      <vt:lpstr>Contact information </vt:lpstr>
      <vt:lpstr>Community Energy Colchester poster</vt:lpstr>
      <vt:lpstr>ECO4 routes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Efficiency Grants – An introduction</dc:title>
  <dc:creator>Ben Plummer</dc:creator>
  <cp:lastModifiedBy>Parish Clerk</cp:lastModifiedBy>
  <cp:revision>70</cp:revision>
  <dcterms:created xsi:type="dcterms:W3CDTF">2024-01-10T09:35:00Z</dcterms:created>
  <dcterms:modified xsi:type="dcterms:W3CDTF">2024-05-22T12:52:09Z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0x010100E5B0AA9B3DB4804081671F15260B1217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